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3" r:id="rId2"/>
    <p:sldId id="260" r:id="rId3"/>
    <p:sldId id="265" r:id="rId4"/>
    <p:sldId id="266" r:id="rId5"/>
    <p:sldId id="267" r:id="rId6"/>
    <p:sldId id="268" r:id="rId7"/>
    <p:sldId id="259" r:id="rId8"/>
    <p:sldId id="269" r:id="rId9"/>
    <p:sldId id="261" r:id="rId10"/>
    <p:sldId id="270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9" y="3643314"/>
            <a:ext cx="4677099" cy="2810022"/>
          </a:xfrm>
        </p:spPr>
        <p:txBody>
          <a:bodyPr>
            <a:normAutofit fontScale="70000" lnSpcReduction="20000"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rgbClr val="7030A0"/>
                </a:solidFill>
              </a:rPr>
              <a:t>ЛЕКЦЫЯ-ПРЭЗЕНТАЦЫЯ</a:t>
            </a:r>
          </a:p>
          <a:p>
            <a:pPr algn="ctr"/>
            <a:r>
              <a:rPr lang="be-BY" b="1" dirty="0" smtClean="0">
                <a:solidFill>
                  <a:srgbClr val="7030A0"/>
                </a:solidFill>
              </a:rPr>
              <a:t>па тэме</a:t>
            </a:r>
            <a:r>
              <a:rPr lang="be-BY" b="1" dirty="0" smtClean="0">
                <a:solidFill>
                  <a:srgbClr val="7030A0"/>
                </a:solidFill>
              </a:rPr>
              <a:t> </a:t>
            </a:r>
          </a:p>
          <a:p>
            <a:pPr algn="ctr"/>
            <a:r>
              <a:rPr lang="be-BY" b="1" dirty="0" smtClean="0">
                <a:solidFill>
                  <a:srgbClr val="7030A0"/>
                </a:solidFill>
              </a:rPr>
              <a:t>“</a:t>
            </a:r>
            <a:r>
              <a:rPr lang="be-BY" sz="2600" b="1" dirty="0" smtClean="0">
                <a:solidFill>
                  <a:srgbClr val="7030A0"/>
                </a:solidFill>
              </a:rPr>
              <a:t>Чужая мова </a:t>
            </a:r>
          </a:p>
          <a:p>
            <a:pPr algn="ctr"/>
            <a:r>
              <a:rPr lang="be-BY" sz="2600" b="1" dirty="0" smtClean="0">
                <a:solidFill>
                  <a:srgbClr val="7030A0"/>
                </a:solidFill>
              </a:rPr>
              <a:t>і спосабы яе перадачы”</a:t>
            </a:r>
            <a:endParaRPr lang="be-BY" sz="2600" b="1" dirty="0" smtClean="0">
              <a:solidFill>
                <a:srgbClr val="7030A0"/>
              </a:solidFill>
            </a:endParaRPr>
          </a:p>
          <a:p>
            <a:pPr algn="ctr"/>
            <a:endParaRPr lang="be-BY" b="1" dirty="0" smtClean="0">
              <a:solidFill>
                <a:srgbClr val="7030A0"/>
              </a:solidFill>
            </a:endParaRPr>
          </a:p>
          <a:p>
            <a:pPr algn="ctr"/>
            <a:r>
              <a:rPr lang="be-BY" b="1" dirty="0" smtClean="0">
                <a:solidFill>
                  <a:srgbClr val="FF9900"/>
                </a:solidFill>
              </a:rPr>
              <a:t>для </a:t>
            </a:r>
            <a:r>
              <a:rPr lang="be-BY" b="1" dirty="0">
                <a:solidFill>
                  <a:srgbClr val="FF9900"/>
                </a:solidFill>
              </a:rPr>
              <a:t>слухачоў </a:t>
            </a:r>
          </a:p>
          <a:p>
            <a:pPr algn="ctr"/>
            <a:r>
              <a:rPr lang="be-BY" b="1" dirty="0">
                <a:solidFill>
                  <a:srgbClr val="FF9900"/>
                </a:solidFill>
              </a:rPr>
              <a:t>падрыхтоўчага аддзялення </a:t>
            </a:r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rgbClr val="FF9900"/>
                </a:solidFill>
              </a:rPr>
              <a:t>і </a:t>
            </a:r>
            <a:r>
              <a:rPr lang="be-BY" b="1" dirty="0">
                <a:solidFill>
                  <a:srgbClr val="FF9900"/>
                </a:solidFill>
              </a:rPr>
              <a:t>падрыхтоўчых курсаў</a:t>
            </a:r>
            <a:endParaRPr lang="be-BY" altLang="ru-RU" b="1" dirty="0">
              <a:solidFill>
                <a:srgbClr val="FF9900"/>
              </a:solidFill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>
              <a:solidFill>
                <a:srgbClr val="7030A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>
                <a:solidFill>
                  <a:srgbClr val="C00000"/>
                </a:solidFill>
              </a:rPr>
              <a:t>Складальнік  </a:t>
            </a:r>
            <a:r>
              <a:rPr lang="be-BY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>
                <a:solidFill>
                  <a:srgbClr val="C00000"/>
                </a:solidFill>
              </a:rPr>
              <a:t>  </a:t>
            </a:r>
            <a:r>
              <a:rPr lang="be-BY" altLang="ru-RU" sz="1800" b="1" dirty="0" smtClean="0">
                <a:solidFill>
                  <a:srgbClr val="C00000"/>
                </a:solidFill>
              </a:rPr>
              <a:t>дацэнт </a:t>
            </a:r>
            <a:r>
              <a:rPr lang="be-BY" altLang="ru-RU" sz="1800" b="1" dirty="0">
                <a:solidFill>
                  <a:srgbClr val="C00000"/>
                </a:solidFill>
              </a:rPr>
              <a:t>кафедры </a:t>
            </a:r>
            <a:endParaRPr lang="be-BY" altLang="ru-RU" sz="1800" b="1" dirty="0" smtClean="0">
              <a:solidFill>
                <a:srgbClr val="C000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rgbClr val="C00000"/>
                </a:solidFill>
              </a:rPr>
              <a:t>давузаўскай падрыхтоўкі </a:t>
            </a:r>
            <a:r>
              <a:rPr lang="be-BY" altLang="ru-RU" sz="1800" b="1" dirty="0" smtClean="0">
                <a:solidFill>
                  <a:srgbClr val="C00000"/>
                </a:solidFill>
              </a:rPr>
              <a:t>і прафарыентацыі </a:t>
            </a:r>
            <a:endParaRPr lang="be-BY" altLang="ru-RU" sz="1800" b="1" dirty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C00000"/>
                </a:solidFill>
              </a:rPr>
              <a:t>С.В</a:t>
            </a:r>
            <a:r>
              <a:rPr lang="be-BY" altLang="ru-RU" b="1" dirty="0">
                <a:solidFill>
                  <a:srgbClr val="C00000"/>
                </a:solidFill>
              </a:rPr>
              <a:t>. Чайкова</a:t>
            </a:r>
            <a:endParaRPr lang="ru-RU" alt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0" y="428604"/>
            <a:ext cx="9001156" cy="292895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571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7200" kern="10" spc="0" dirty="0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/>
                <a:latin typeface="Impact"/>
              </a:rPr>
              <a:t>Чужая </a:t>
            </a: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solidFill>
                  <a:srgbClr val="7030A0"/>
                </a:solidFill>
                <a:effectLst/>
                <a:latin typeface="Impact"/>
              </a:rPr>
              <a:t>мова</a:t>
            </a:r>
            <a:endParaRPr lang="ru-RU" sz="7200" kern="10" spc="0" dirty="0">
              <a:ln w="9525">
                <a:round/>
                <a:headEnd/>
                <a:tailEnd/>
              </a:ln>
              <a:solidFill>
                <a:srgbClr val="7030A0"/>
              </a:solidFill>
              <a:effectLst/>
              <a:latin typeface="Impact"/>
            </a:endParaRPr>
          </a:p>
        </p:txBody>
      </p:sp>
      <p:pic>
        <p:nvPicPr>
          <p:cNvPr id="5" name="Picture 2" descr="C:\Users\Chajkova\Documents\kak-posadit-vesnoi-tsve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214686"/>
            <a:ext cx="3810000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hajkova\Documents\008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714752"/>
            <a:ext cx="3214710" cy="2286016"/>
          </a:xfrm>
          <a:prstGeom prst="rect">
            <a:avLst/>
          </a:prstGeom>
          <a:noFill/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57158" y="285728"/>
            <a:ext cx="8358246" cy="3500462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none" fromWordArt="1">
            <a:prstTxWarp prst="textDoubleWave1">
              <a:avLst>
                <a:gd name="adj1" fmla="val 6500"/>
                <a:gd name="adj2" fmla="val 1020"/>
              </a:avLst>
            </a:prstTxWarp>
          </a:bodyPr>
          <a:lstStyle/>
          <a:p>
            <a:pPr algn="ctr" rtl="0"/>
            <a:r>
              <a:rPr lang="ru-RU" sz="72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Дзякуй</a:t>
            </a:r>
            <a:r>
              <a:rPr lang="ru-RU" sz="7200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</a:p>
          <a:p>
            <a:pPr algn="ctr" rtl="0"/>
            <a:r>
              <a:rPr lang="ru-RU" sz="7200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за  </a:t>
            </a:r>
            <a:r>
              <a:rPr lang="ru-RU" sz="7200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ўвагу</a:t>
            </a:r>
            <a:endParaRPr lang="ru-RU" sz="7200" kern="10" spc="-72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1928826"/>
          </a:xfrm>
        </p:spPr>
        <p:txBody>
          <a:bodyPr>
            <a:normAutofit/>
          </a:bodyPr>
          <a:lstStyle/>
          <a:p>
            <a:r>
              <a:rPr lang="be-BY" sz="6600" dirty="0" smtClean="0">
                <a:solidFill>
                  <a:srgbClr val="C00000"/>
                </a:solidFill>
              </a:rPr>
              <a:t>Дзякуй за ўвагу </a:t>
            </a:r>
            <a:endParaRPr lang="ru-RU" sz="6600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Chajkova\Documents\1446543769_cvetok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357430"/>
            <a:ext cx="500066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hajkova\Documents\5e23cb2f903d5740ed1ba0f5497d68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3036"/>
            <a:ext cx="8572560" cy="62477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5725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e-BY" b="1" dirty="0" smtClean="0">
              <a:solidFill>
                <a:srgbClr val="FFFF00"/>
              </a:solidFill>
            </a:endParaRPr>
          </a:p>
          <a:p>
            <a:pPr algn="ctr"/>
            <a:r>
              <a:rPr lang="be-BY" sz="3600" b="1" dirty="0" smtClean="0">
                <a:solidFill>
                  <a:srgbClr val="CC9900"/>
                </a:solidFill>
              </a:rPr>
              <a:t>ПЛАН</a:t>
            </a:r>
          </a:p>
          <a:p>
            <a:pPr marL="742950" indent="-742950">
              <a:buAutoNum type="arabicPeriod"/>
            </a:pPr>
            <a:r>
              <a:rPr lang="be-BY" sz="3600" b="1" dirty="0" smtClean="0">
                <a:solidFill>
                  <a:srgbClr val="CC9900"/>
                </a:solidFill>
                <a:latin typeface="+mj-lt"/>
              </a:rPr>
              <a:t>Простая мова і знакі прыпынку пры ёй.</a:t>
            </a:r>
          </a:p>
          <a:p>
            <a:pPr marL="742950" indent="-742950">
              <a:buAutoNum type="arabicPeriod"/>
            </a:pPr>
            <a:endParaRPr lang="be-BY" sz="3600" b="1" dirty="0" smtClean="0">
              <a:solidFill>
                <a:srgbClr val="CC9900"/>
              </a:solidFill>
              <a:latin typeface="+mj-lt"/>
            </a:endParaRPr>
          </a:p>
          <a:p>
            <a:pPr marL="514350" indent="-514350">
              <a:buAutoNum type="arabicPeriod" startAt="2"/>
            </a:pPr>
            <a:r>
              <a:rPr lang="be-BY" sz="3600" b="1" dirty="0" smtClean="0">
                <a:solidFill>
                  <a:srgbClr val="CC9900"/>
                </a:solidFill>
                <a:latin typeface="+mj-lt"/>
              </a:rPr>
              <a:t>Дыялог і знакі прыпынку пры ім.</a:t>
            </a:r>
          </a:p>
          <a:p>
            <a:pPr marL="514350" indent="-514350">
              <a:buAutoNum type="arabicPeriod" startAt="2"/>
            </a:pPr>
            <a:endParaRPr lang="be-BY" sz="3600" b="1" dirty="0" smtClean="0">
              <a:solidFill>
                <a:srgbClr val="CC9900"/>
              </a:solidFill>
              <a:latin typeface="+mj-lt"/>
            </a:endParaRPr>
          </a:p>
          <a:p>
            <a:pPr marL="514350" lvl="0" indent="-514350">
              <a:buFontTx/>
              <a:buAutoNum type="arabicPeriod" startAt="2"/>
            </a:pPr>
            <a:r>
              <a:rPr lang="be-BY" sz="3600" b="1" dirty="0" smtClean="0">
                <a:solidFill>
                  <a:srgbClr val="CC9900"/>
                </a:solidFill>
                <a:latin typeface="+mj-lt"/>
                <a:ea typeface="Times New Roman" pitchFamily="18" charset="0"/>
                <a:cs typeface="Arial" pitchFamily="34" charset="0"/>
              </a:rPr>
              <a:t>Цытаты і іх афармленне.</a:t>
            </a:r>
            <a:endParaRPr lang="be-BY" sz="3600" dirty="0" smtClean="0">
              <a:solidFill>
                <a:srgbClr val="CC9900"/>
              </a:solidFill>
              <a:latin typeface="+mj-lt"/>
              <a:cs typeface="Arial" pitchFamily="34" charset="0"/>
            </a:endParaRPr>
          </a:p>
          <a:p>
            <a:pPr algn="ctr"/>
            <a:endParaRPr lang="be-BY" sz="3600" b="1" dirty="0" smtClean="0">
              <a:solidFill>
                <a:srgbClr val="FFFF00"/>
              </a:solidFill>
            </a:endParaRPr>
          </a:p>
          <a:p>
            <a:pPr algn="ctr"/>
            <a:endParaRPr lang="be-BY" b="1" dirty="0" smtClean="0">
              <a:solidFill>
                <a:srgbClr val="FFFF00"/>
              </a:solidFill>
            </a:endParaRPr>
          </a:p>
          <a:p>
            <a:pPr algn="ctr"/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1000108"/>
          <a:ext cx="8286809" cy="5547360"/>
        </p:xfrm>
        <a:graphic>
          <a:graphicData uri="http://schemas.openxmlformats.org/drawingml/2006/table">
            <a:tbl>
              <a:tblPr/>
              <a:tblGrid>
                <a:gridCol w="1785951"/>
                <a:gridCol w="2857520"/>
                <a:gridCol w="3643338"/>
              </a:tblGrid>
              <a:tr h="785818">
                <a:tc gridSpan="3">
                  <a:txBody>
                    <a:bodyPr/>
                    <a:lstStyle/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о с т а я  м о в а 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 у далейшым –– ПМ)</a:t>
                      </a:r>
                      <a:r>
                        <a:rPr lang="ru-RU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гэта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чужое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выказванне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якое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перада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ецца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кім-небудзь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дакладна, з захаваннем яго зместу і формы (лексічных, граматычных і стылістычных асаблівасцей).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Сінтаксічная канструкцыя з простай мовай складаецца з дзвюх частак: простай мовы 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 і слоў аўтара (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), якія паказваюць каму гэта выказванне належыць, да каго яно звернута, як, дзе і пры якіх абставінах было сказана.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76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Графічныя </a:t>
                      </a:r>
                      <a:r>
                        <a:rPr lang="be-BY" sz="1400" b="1" i="1" dirty="0" smtClean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схемы</a:t>
                      </a:r>
                      <a:endParaRPr lang="ru-RU" sz="14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4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4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“П”.  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Калі словы аўтара стаяць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перад ПМ, пасля іх ставіцца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двукроп’е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, а ПМ бярэцца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ў двукоссе і пачынаецца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з вялікай літары; </a:t>
                      </a:r>
                      <a:endParaRPr lang="be-BY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пасля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яе ставіцца адпаведны знак прыпынку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Адказ суровы ды справядлівы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Там толькі бываем шчаслівыя, дзе любім, дзе любяць нас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 “П!”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Абвясціў светлы май сорак пятага года: “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Край! Сыноў сустракай з баявога паходу!</a:t>
                      </a:r>
                      <a:r>
                        <a:rPr lang="be-BY" sz="1400">
                          <a:latin typeface="Times New Roman"/>
                          <a:ea typeface="Times New Roman"/>
                        </a:rPr>
                        <a:t> ”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“П?” 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Крушынскі пазірае на неба і думае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Няўжо будзе дождж?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”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“П…”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Дзед глянуў у акно і сказаў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Ну і задажджыла. Ніякага прасвету...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”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“П”, 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 а. 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Калі ПМ разбіваецца словамі аўтара, то яна заключаецца ў двукоссе, пасля яе ставіцца адпаведны знак прыпынку (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коска, клічнік, пытальнік, шматкроп’е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) і працяжнік, а словы аўтара пішуцца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малόй літары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На беразе Дняпра хлопцы астанавіліся</a:t>
                      </a:r>
                      <a:r>
                        <a:rPr lang="be-BY" sz="1400" b="1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400">
                          <a:latin typeface="Times New Roman"/>
                          <a:ea typeface="Times New Roman"/>
                        </a:rPr>
                        <a:t> “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Як жа пераправіцца на другі бераг</a:t>
                      </a:r>
                      <a:r>
                        <a:rPr lang="be-BY" sz="1400"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400" b="1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400" i="1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>
                          <a:latin typeface="Times New Roman"/>
                          <a:ea typeface="Times New Roman"/>
                        </a:rPr>
                        <a:t>занепакоіліся яны.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1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 “П!” –– а.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Трывожыцца Алёнка: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Ці здолееш ты, Сцёпачка, да канца работу давесці?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 ”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думае яна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31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“П?”  –– а.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3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</a:rPr>
                        <a:t>А: “П…”–– а. 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400" dirty="0"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А: “П”, –– а: “П”. 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Калі ў сказе дзве ПМ,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якія належаць розным асобам, кожная з іх бярэцца ў двукоссе,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 пасля слоў аўтара ставіцца толькі двукроп’е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працяжніка няма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Пасля першай страфы Аляксей папрасіў: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Памагайце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яны заспявалі разам: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гэтай пары я пачаў углядацца ў небе начное і зорку шукаў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...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7158" y="357166"/>
            <a:ext cx="82868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CC9900"/>
                </a:solidFill>
                <a:latin typeface="Times New Roman"/>
                <a:ea typeface="Times New Roman"/>
              </a:rPr>
              <a:t>П</a:t>
            </a:r>
            <a:r>
              <a:rPr lang="be-BY" sz="2400" b="1" dirty="0" smtClean="0">
                <a:solidFill>
                  <a:srgbClr val="CC9900"/>
                </a:solidFill>
                <a:latin typeface="Times New Roman"/>
                <a:ea typeface="Times New Roman"/>
              </a:rPr>
              <a:t>РОСТАЯ МОВА і знакі прыпынку пры </a:t>
            </a:r>
            <a:r>
              <a:rPr lang="be-BY" sz="2400" b="1" dirty="0" smtClean="0">
                <a:solidFill>
                  <a:srgbClr val="CC9900"/>
                </a:solidFill>
                <a:latin typeface="Times New Roman"/>
                <a:ea typeface="Times New Roman"/>
              </a:rPr>
              <a:t>ёй</a:t>
            </a:r>
          </a:p>
          <a:p>
            <a:pPr indent="457200" algn="ctr">
              <a:spcAft>
                <a:spcPts val="0"/>
              </a:spcAft>
            </a:pPr>
            <a:r>
              <a:rPr lang="be-BY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</a:t>
            </a:r>
            <a:r>
              <a:rPr lang="be-BY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)</a:t>
            </a:r>
            <a:endParaRPr lang="ru-RU" dirty="0" smtClean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indent="457200" algn="ctr">
              <a:spcAft>
                <a:spcPts val="0"/>
              </a:spcAft>
              <a:buAutoNum type="arabicPeriod"/>
            </a:pPr>
            <a:endParaRPr lang="ru-RU" sz="2400" dirty="0">
              <a:solidFill>
                <a:srgbClr val="FFFF00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785818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be-BY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1</a:t>
            </a:r>
            <a:r>
              <a:rPr lang="be-BY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. </a:t>
            </a:r>
            <a:r>
              <a:rPr lang="ru-RU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П</a:t>
            </a:r>
            <a:r>
              <a:rPr lang="be-BY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РОСТАЯ МОВА </a:t>
            </a:r>
            <a:r>
              <a:rPr lang="be-BY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і  </a:t>
            </a:r>
            <a:r>
              <a:rPr lang="be-BY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знакі прыпынку пры ёй</a:t>
            </a:r>
            <a:endParaRPr lang="ru-RU" dirty="0" smtClean="0">
              <a:solidFill>
                <a:srgbClr val="FF9900"/>
              </a:solidFill>
              <a:latin typeface="Times New Roman"/>
              <a:ea typeface="Times New Roman"/>
            </a:endParaRPr>
          </a:p>
          <a:p>
            <a:pPr lvl="1"/>
            <a:endParaRPr lang="ru-RU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7" y="1071545"/>
          <a:ext cx="8215370" cy="5671149"/>
        </p:xfrm>
        <a:graphic>
          <a:graphicData uri="http://schemas.openxmlformats.org/drawingml/2006/table">
            <a:tbl>
              <a:tblPr/>
              <a:tblGrid>
                <a:gridCol w="1571635"/>
                <a:gridCol w="3143272"/>
                <a:gridCol w="3500463"/>
              </a:tblGrid>
              <a:tr h="4547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Графічныя схемы</a:t>
                      </a:r>
                      <a:endParaRPr lang="ru-RU" sz="16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6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6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820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“П”,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Калі ПМ стаіць перад словамі аўтара, то пасля яе ставіцца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коска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(ці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клічнік, пытальнік, шматкроп’е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 і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працяжнік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словы аўтара пачынаюцца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 малόй літары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Пісьменнік вялікай душы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кажуць пра Кузьму Чорнага людзі, якія добра ведаюць яго творы.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54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“П?”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 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а. 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Ну, а што ты ўмееш рабіць?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спытаўся ў яго камандзір роты.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54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“П!”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а.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 буду жыць, бо я –– мужык!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––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горда заявіў Янка Купала.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54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“П…”</a:t>
                      </a:r>
                      <a:r>
                        <a:rPr lang="be-BY" sz="16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600" b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а.</a:t>
                      </a:r>
                      <a:endParaRPr lang="ru-RU" sz="160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Мама, старэнькая мая...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прашапталі сухія, гарачыя вусны.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9094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“П, –– а, –– п”.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Калі словы аўтара перарываюць ПМ там, дзе не павінна быць ніякага знаку прыпынку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або павінны быць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коска, кропка з коскай, двукроп’е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ці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працяжнік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),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то пасля І часткі ПМ ставіцца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коска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працяжні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к, словы аўтара пішуцца з малой літары, пасля іх ставяцца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коска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працяжнік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ІІ частка ПМ пачынаецца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з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малой літары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Сказаць, не кепска тут хлапчын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е,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прамовіць часам гаспадыня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а ўсё ж дамок свой моцна цягне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і кожны к матцы сваёй прагне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”.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82052">
                <a:tc rowSpan="2">
                  <a:txBody>
                    <a:bodyPr/>
                    <a:lstStyle/>
                    <a:p>
                      <a:pPr indent="45720" algn="just">
                        <a:spcAft>
                          <a:spcPts val="0"/>
                        </a:spcAft>
                      </a:pPr>
                      <a:r>
                        <a:rPr lang="be-BY" sz="1600" b="1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П,</a:t>
                      </a:r>
                      <a:r>
                        <a:rPr lang="be-BY" sz="1600" b="1">
                          <a:latin typeface="Times New Roman"/>
                          <a:ea typeface="Times New Roman"/>
                        </a:rPr>
                        <a:t> ––</a:t>
                      </a:r>
                      <a:r>
                        <a:rPr lang="ru-RU" sz="1600" b="1">
                          <a:latin typeface="Times New Roman"/>
                          <a:ea typeface="Times New Roman"/>
                        </a:rPr>
                        <a:t> а</a:t>
                      </a:r>
                      <a:r>
                        <a:rPr lang="be-BY" sz="1600" b="1">
                          <a:latin typeface="Times New Roman"/>
                          <a:ea typeface="Times New Roman"/>
                        </a:rPr>
                        <a:t>, –– п?</a:t>
                      </a:r>
                      <a:r>
                        <a:rPr lang="ru-RU" sz="1600" b="1">
                          <a:latin typeface="Times New Roman"/>
                          <a:ea typeface="Times New Roman"/>
                        </a:rPr>
                        <a:t>”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Мамачка, галубка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 ––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просіць сын так міла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можа б ты на рэчку пагуляць пусціла?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”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12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273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; ––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 –– п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: ––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 –– п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1142984"/>
          <a:ext cx="8215370" cy="3708349"/>
        </p:xfrm>
        <a:graphic>
          <a:graphicData uri="http://schemas.openxmlformats.org/drawingml/2006/table">
            <a:tbl>
              <a:tblPr/>
              <a:tblGrid>
                <a:gridCol w="1857388"/>
                <a:gridCol w="2571768"/>
                <a:gridCol w="3786214"/>
              </a:tblGrid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Графічныя схемы</a:t>
                      </a:r>
                      <a:endParaRPr lang="ru-RU" sz="14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4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400" b="1" i="1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714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“П, –– а. –– П”.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Калі словы аўтара перарываюць ПМ там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дзе павінны стаяць кропка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пытальнік </a:t>
                      </a:r>
                      <a:endParaRPr lang="be-BY" sz="1600" i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ці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клічнік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),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то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перад словамі аўтара, якія пачынаюцца з малой літары, ставіцца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коска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пытальнік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ці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клічнік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)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</a:rPr>
                        <a:t>працяжнік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, 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пасля іх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кропка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працяжні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к,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прычым ПМ працягвае пісацца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 з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вялікай літары.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 знаю</a:t>
                      </a:r>
                      <a:r>
                        <a:rPr lang="be-BY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гаворыць магутны Данбас. 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 штольнях маіх беларускія сосны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48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“П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! ––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 а. 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 П”.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Слухай, Генадзь!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пачынаю я гаворку. </a:t>
                      </a:r>
                      <a:r>
                        <a:rPr lang="be-BY" sz="18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8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Мяне здзівіла, што ты доўга не сеяў лёну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28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“П? –– а. –– П”.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Сонца ўзышло...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гаворыць маці.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 ––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Пара ўставаць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50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“П... –– а. –– П”.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8596" y="357166"/>
            <a:ext cx="8358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be-BY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1. </a:t>
            </a:r>
            <a:r>
              <a:rPr lang="ru-RU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П</a:t>
            </a:r>
            <a:r>
              <a:rPr lang="be-BY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РОСТАЯ МОВА і знакі прыпынку пры ёй</a:t>
            </a:r>
            <a:endParaRPr lang="ru-RU" sz="2400" dirty="0" smtClean="0">
              <a:solidFill>
                <a:srgbClr val="FF9900"/>
              </a:solidFill>
              <a:latin typeface="Times New Roman"/>
              <a:ea typeface="Times New Roman"/>
            </a:endParaRPr>
          </a:p>
          <a:p>
            <a:pPr lvl="1" algn="ctr"/>
            <a:r>
              <a:rPr lang="be-BY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endParaRPr lang="ru-RU" dirty="0" smtClean="0">
              <a:solidFill>
                <a:srgbClr val="FFFF00"/>
              </a:solidFill>
              <a:latin typeface="Times New Roman"/>
              <a:ea typeface="Times New Roman"/>
            </a:endParaRPr>
          </a:p>
        </p:txBody>
      </p:sp>
      <p:pic>
        <p:nvPicPr>
          <p:cNvPr id="6" name="Picture 2" descr="C:\Users\Chajkova\Documents\fialka_senpoliya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429000"/>
            <a:ext cx="3786214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29642" cy="1000132"/>
          </a:xfrm>
        </p:spPr>
        <p:txBody>
          <a:bodyPr>
            <a:normAutofit fontScale="90000"/>
          </a:bodyPr>
          <a:lstStyle/>
          <a:p>
            <a:pPr lvl="1" algn="ctr"/>
            <a:r>
              <a:rPr lang="be-BY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1. </a:t>
            </a:r>
            <a:r>
              <a:rPr lang="ru-RU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П</a:t>
            </a:r>
            <a:r>
              <a:rPr lang="be-BY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  <a:t>РОСТАЯ МОВА і ЗНАКІ ПРЫПЫНКУ пры ёй </a:t>
            </a:r>
            <a:br>
              <a:rPr lang="be-BY" sz="2400" b="1" dirty="0" smtClean="0">
                <a:solidFill>
                  <a:srgbClr val="FF9900"/>
                </a:solidFill>
                <a:latin typeface="Times New Roman"/>
                <a:ea typeface="Times New Roman"/>
              </a:rPr>
            </a:br>
            <a:r>
              <a:rPr lang="be-BY" sz="22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Times New Roman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1142984"/>
          <a:ext cx="8358245" cy="4389120"/>
        </p:xfrm>
        <a:graphic>
          <a:graphicData uri="http://schemas.openxmlformats.org/drawingml/2006/table">
            <a:tbl>
              <a:tblPr/>
              <a:tblGrid>
                <a:gridCol w="2017507"/>
                <a:gridCol w="2674282"/>
                <a:gridCol w="3666456"/>
              </a:tblGrid>
              <a:tr h="1724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Графічныя схемы</a:t>
                      </a:r>
                      <a:endParaRPr lang="ru-RU" sz="16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6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9900"/>
                          </a:solidFill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600" b="1" i="1" dirty="0">
                        <a:solidFill>
                          <a:srgbClr val="FF99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6460" marR="1646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872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“П, –– а і а: –– П”.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Калі словы аўтара ўжываюцца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з двума выказнікамі-дзеясловамі, то пасля слоў аўтара ставяцца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двукроп’е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 працяжнік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;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другая частка ПМ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пішацца з вялікай літары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Матчына мова за руку павяла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прызнаваўся Якуб Колас і, хвіліну памаўчаўшы, дадаваў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Беларускае слова, пяшчотнае і ласкавае, гнеўнае і сумнае, паслухмянае і гнуткае ў паэтычным радку, было бліжэйшае і мілейшае майму сэрцу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1231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“П”, –– а. А: “П”.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Калі словы аўтара, размешчаныя ў сярэдзіне ПМ, дзеляцца на асобныя сказы і паміж імі стаіць кропка,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тады кожная частка бярэцца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ў двукоссе, пасля слоў аўтара ставіцца двукоссе </a:t>
                      </a:r>
                      <a:endParaRPr lang="be-BY" sz="16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без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працяжніка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Вясна блізіцца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разважае сам з сабою Яўхім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Паглядзеўшы ўвысь, гаворыць: 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Хутка і сяўба пачнецца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38" marR="59538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C:\Users\Chajkova\Documents\2_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071942"/>
            <a:ext cx="3643338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97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be-BY" b="1" dirty="0" smtClean="0">
                <a:solidFill>
                  <a:srgbClr val="FF9900"/>
                </a:solidFill>
              </a:rPr>
              <a:t>2.</a:t>
            </a:r>
            <a:r>
              <a:rPr lang="be-BY" b="1" dirty="0" smtClean="0">
                <a:solidFill>
                  <a:srgbClr val="CC9900"/>
                </a:solidFill>
              </a:rPr>
              <a:t> </a:t>
            </a:r>
            <a:r>
              <a:rPr lang="be-BY" b="1" dirty="0" smtClean="0">
                <a:solidFill>
                  <a:srgbClr val="FF9900"/>
                </a:solidFill>
              </a:rPr>
              <a:t>ДЫЯЛОГ і знакі прыпынку пры ім</a:t>
            </a:r>
            <a:endParaRPr lang="ru-RU" dirty="0" smtClean="0">
              <a:solidFill>
                <a:srgbClr val="FF9900"/>
              </a:solidFill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142984"/>
          <a:ext cx="8286808" cy="5036019"/>
        </p:xfrm>
        <a:graphic>
          <a:graphicData uri="http://schemas.openxmlformats.org/drawingml/2006/table">
            <a:tbl>
              <a:tblPr/>
              <a:tblGrid>
                <a:gridCol w="2209659"/>
                <a:gridCol w="6077149"/>
              </a:tblGrid>
              <a:tr h="23390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1800" b="1" i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Дыялог</a:t>
                      </a:r>
                      <a:r>
                        <a:rPr kumimoji="0" lang="be-BY" sz="1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e-BY" sz="1800" b="1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kumimoji="0" lang="be-BY" sz="1800" b="1" i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e-BY" sz="1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гэта размова дзвюх ці некалькіх асоб. </a:t>
                      </a:r>
                      <a:endParaRPr lang="ru-RU" sz="1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9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Простая мова можа афармляцца і як дыялог,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тады ў двукоссе яна не 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заключаецца.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77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Кожная рэпліка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словы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адной асобы) пішацца з чырвонага радка, а перад ёй ставіцца працяжнік.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 з Мінска? 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спытала яна шчыра і з ноткай надзеі, па якой я зразумеў, што для яе гэта мае вялікае значэнне.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З Мінска, —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адказаў я і ў сваю чаргу пацікавіўся: А чаму вы падумалі, што з Мінска?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Я нічога не падумала, —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паволі адказала жанчына. — А я тут ад некага чула пра вас.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4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(ці ! / ? /...)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Бываюць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жа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такія непрыемныя твары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падумаў Растоў, уваходзячы ў пакой.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9996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и а: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(ці ! / ? /...)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П!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и а: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Лепш смерць, чым няволя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нечаканай для сябе смеласцю  </a:t>
                      </a:r>
                      <a:r>
                        <a:rPr lang="be-BY" sz="1400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прамовіла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Эсфір і </a:t>
                      </a:r>
                      <a:r>
                        <a:rPr lang="be-BY" sz="1400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дадала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Але я не </a:t>
                      </a:r>
                      <a:r>
                        <a:rPr lang="be-BY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ўмею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змагацца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мяне няма зброі. –– Дзіўная рэч! –– </a:t>
                      </a:r>
                      <a:r>
                        <a:rPr lang="be-BY" sz="1400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прамовіў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Андэрсен і </a:t>
                      </a:r>
                      <a:r>
                        <a:rPr lang="be-BY" sz="1400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растлумачыў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свайму спадарожніку: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У Італіі я чакаў пачуць пах памеранцавых гаёў, а пазнаю паветра сваёй паўночнай радзімы.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32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П?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П?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П!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а.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Дазвольце, што ж гэта такое? 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спытаў Белікаў.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Ці выкладчыкам гімназіі і жанчынам прыстойна ездзіць на веласіпедзе?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а,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(ці ? / ! /...)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Гэта вандалізм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усхвалявана прамовіла Вераніка Паўлаўна, –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так абыходзіцца са старадаўнімі рэчамі!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Сяргей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я вельмі прашу вас</a:t>
                      </a:r>
                      <a:r>
                        <a:rPr lang="be-BY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</a:t>
                      </a:r>
                      <a:r>
                        <a:rPr lang="be-BY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сярдзіта прагаварыла Ганна Алегаўна,</a:t>
                      </a:r>
                      <a:r>
                        <a:rPr lang="be-BY" sz="14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–– не ўмешвайцеся ў мае справы.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678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А: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Ён доўга глядзеў за вакно,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потым уздыхнуў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сказаў: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Першы снег вельмі да твару зямлі.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923" marR="619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3"/>
          <a:ext cx="8215370" cy="4610675"/>
        </p:xfrm>
        <a:graphic>
          <a:graphicData uri="http://schemas.openxmlformats.org/drawingml/2006/table">
            <a:tbl>
              <a:tblPr/>
              <a:tblGrid>
                <a:gridCol w="1785950"/>
                <a:gridCol w="6429420"/>
              </a:tblGrid>
              <a:tr h="503275">
                <a:tc gridSpan="2">
                  <a:txBody>
                    <a:bodyPr/>
                    <a:lstStyle/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Цытата — гэта даслоўная вытрымка з якога-небудзь выказвання, кнігі ці дакумента, якая выкарыстоўваецца для пацверджэння думкі або ілюстрацыі.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2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Графічн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ыя </a:t>
                      </a:r>
                      <a:r>
                        <a:rPr lang="en-US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600" b="1" i="1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схем</a:t>
                      </a: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ы</a:t>
                      </a:r>
                      <a:endParaRPr lang="ru-RU" sz="1600" b="1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Прыклады</a:t>
                      </a:r>
                      <a:endParaRPr lang="ru-RU" sz="1600" b="1" i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84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“Ц” = “П”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І вее верш мой дзіўнай казкай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”,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 пісаў М.Багдановіч.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М.Багдановіч пісаў: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</a:rPr>
                        <a:t>І вее верш мой дзіўнай казкай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02685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Заўвага!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Калі цытата прыводзіцца ў скарочаным выглядзе, то на месцы скарачэння ставіцца шматкроп’е: </a:t>
                      </a:r>
                      <a:r>
                        <a:rPr lang="be-BY" sz="16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В.Бялінскі падкрэсліваў цесную ўзаемасувязь, якая існуе паміж думкай і словам</a:t>
                      </a:r>
                      <a:r>
                        <a:rPr lang="be-BY" sz="16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 “...</a:t>
                      </a:r>
                      <a:r>
                        <a:rPr lang="be-BY" sz="16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слова, –– пісаў ён, –– покрыва, адценне, форма, адлюстраванне думкі, а думка ёсць сэнс, розум, значэнне слова</a:t>
                      </a:r>
                      <a:r>
                        <a:rPr lang="be-BY" sz="16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6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ru-RU" sz="16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ц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М.Багдановіч пісаў пра свой верш, што ён “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вее дзіўнай казкай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42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  “</a:t>
                      </a:r>
                      <a:r>
                        <a:rPr lang="ru-RU" sz="16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ц</a:t>
                      </a: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” </a:t>
                      </a:r>
                      <a:r>
                        <a:rPr lang="ru-RU" sz="16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be-BY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Словы</a:t>
                      </a: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“</a:t>
                      </a:r>
                      <a:r>
                        <a:rPr lang="ru-RU" sz="1600" i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вее</a:t>
                      </a:r>
                      <a:r>
                        <a:rPr lang="ru-RU" sz="16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верш мой </a:t>
                      </a:r>
                      <a:r>
                        <a:rPr lang="ru-RU" sz="1600" i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дзіўнай</a:t>
                      </a:r>
                      <a:r>
                        <a:rPr lang="ru-RU" sz="16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i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казкай</a:t>
                      </a:r>
                      <a:r>
                        <a:rPr lang="be-BY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”</a:t>
                      </a: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узяты</a:t>
                      </a: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</a:t>
                      </a: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верша </a:t>
                      </a:r>
                      <a:r>
                        <a:rPr lang="ru-RU" sz="16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М.Багдановіч</a:t>
                      </a:r>
                      <a:r>
                        <a:rPr lang="be-BY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а.</a:t>
                      </a: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1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 словах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..., ...ц.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(па меркаванні,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думку, </a:t>
                      </a:r>
                      <a:endParaRPr lang="be-BY" sz="16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сказаў...)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 словах М. Багдановіча, яго верш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вее дзіўнай казкай.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На думку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М. Багдановіча, яго верш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вее дзіўнай казкай.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 меркаванні М. Багдановіча, яго верш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вее дзіўнай казкай.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Як сказаў М. Багдановіча, яго верш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вее дзіўнай казкай.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30431" marR="30431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500043"/>
            <a:ext cx="821537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ЦЫТАТЫ і </a:t>
            </a:r>
            <a:r>
              <a:rPr lang="be-BY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be-BY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 афармленне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e-BY" sz="24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endParaRPr kumimoji="0" lang="be-BY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428735"/>
          <a:ext cx="8286808" cy="3622624"/>
        </p:xfrm>
        <a:graphic>
          <a:graphicData uri="http://schemas.openxmlformats.org/drawingml/2006/table">
            <a:tbl>
              <a:tblPr/>
              <a:tblGrid>
                <a:gridCol w="2071702"/>
                <a:gridCol w="6215106"/>
              </a:tblGrid>
              <a:tr h="6086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...............</a:t>
                      </a: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............... (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Аўтар)        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вее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верш мой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дзіўнай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казкай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.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        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І ясны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, як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зорак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сны.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М.Багдановіч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Кожны чалавек – гэта цэлы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свет.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(Кузьма Чорны)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16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...............</a:t>
                      </a:r>
                      <a:endParaRPr lang="ru-RU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................</a:t>
                      </a:r>
                      <a:endParaRPr lang="ru-RU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             Аўтар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вее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верш мой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дзіўнай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казкай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ясны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як </a:t>
                      </a:r>
                      <a:r>
                        <a:rPr lang="ru-RU" sz="1800" i="1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зорак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сны.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                      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М.Багдановіч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775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….. /…. (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Аўтар)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І вее верш мой дзіўнай казкай. / І ясны ён, як зорак сны.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0" dirty="0" smtClean="0">
                          <a:latin typeface="Times New Roman"/>
                          <a:ea typeface="Times New Roman"/>
                        </a:rPr>
                        <a:t>( М.Багдановіч)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28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А: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Радкі верша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 хачу прыгадаць вам радкі верша нашага славутага паэта Максіма Багдановіча: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                            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вее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верш мой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дзіўнай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казкай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                           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 ясны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ён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, як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зорак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сны.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                               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357167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be-BY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ЦЫТАТЫ і </a:t>
            </a:r>
            <a:r>
              <a:rPr lang="be-BY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іх афармленне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e-BY" sz="24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endParaRPr lang="be-BY" sz="24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be-BY" sz="2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Chajkova\Documents\0cb4a163d7d9f569877bb2a7f2313e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14818"/>
            <a:ext cx="4071966" cy="1965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244</TotalTime>
  <Words>1744</Words>
  <Application>Microsoft Office PowerPoint</Application>
  <PresentationFormat>Экран (4:3)</PresentationFormat>
  <Paragraphs>188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1. ПРОСТАЯ МОВА і ЗНАКІ ПРЫПЫНКУ пры ёй  (ПРАЦЯГ) </vt:lpstr>
      <vt:lpstr>Слайд 7</vt:lpstr>
      <vt:lpstr>Слайд 8</vt:lpstr>
      <vt:lpstr>Слайд 9</vt:lpstr>
      <vt:lpstr>Слайд 10</vt:lpstr>
      <vt:lpstr>Дзякуй за ўвагу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Chajkova</cp:lastModifiedBy>
  <cp:revision>30</cp:revision>
  <dcterms:created xsi:type="dcterms:W3CDTF">2015-05-24T20:36:33Z</dcterms:created>
  <dcterms:modified xsi:type="dcterms:W3CDTF">2018-05-14T19:53:43Z</dcterms:modified>
</cp:coreProperties>
</file>